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89081C-FEDD-4458-B635-DF4696BF31F0}" type="doc">
      <dgm:prSet loTypeId="urn:microsoft.com/office/officeart/2005/8/layout/hierarchy2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9FEF9815-AF2A-41CF-B579-9723BD4DCD99}">
      <dgm:prSet phldrT="[Текст]" custT="1"/>
      <dgm:spPr/>
      <dgm:t>
        <a:bodyPr/>
        <a:lstStyle/>
        <a:p>
          <a:r>
            <a:rPr lang="ru-RU" sz="3200" dirty="0" smtClean="0">
              <a:latin typeface="Arial Narrow" pitchFamily="34" charset="0"/>
            </a:rPr>
            <a:t>Барометр</a:t>
          </a:r>
          <a:endParaRPr lang="ru-RU" sz="3200" dirty="0">
            <a:latin typeface="Arial Narrow" pitchFamily="34" charset="0"/>
          </a:endParaRPr>
        </a:p>
      </dgm:t>
    </dgm:pt>
    <dgm:pt modelId="{02536320-0A19-44C6-B6B1-D484B95BE8DB}" type="parTrans" cxnId="{6C549D9C-29E1-42AA-B38F-EDA5016C2216}">
      <dgm:prSet/>
      <dgm:spPr/>
      <dgm:t>
        <a:bodyPr/>
        <a:lstStyle/>
        <a:p>
          <a:endParaRPr lang="ru-RU"/>
        </a:p>
      </dgm:t>
    </dgm:pt>
    <dgm:pt modelId="{3BF16F74-D357-4227-99FE-4D73A3571F8F}" type="sibTrans" cxnId="{6C549D9C-29E1-42AA-B38F-EDA5016C2216}">
      <dgm:prSet/>
      <dgm:spPr/>
      <dgm:t>
        <a:bodyPr/>
        <a:lstStyle/>
        <a:p>
          <a:endParaRPr lang="ru-RU"/>
        </a:p>
      </dgm:t>
    </dgm:pt>
    <dgm:pt modelId="{064E106A-E403-487A-B504-A8D43913EEF2}">
      <dgm:prSet phldrT="[Текст]" custT="1"/>
      <dgm:spPr/>
      <dgm:t>
        <a:bodyPr/>
        <a:lstStyle/>
        <a:p>
          <a:r>
            <a:rPr lang="ru-RU" sz="2800" dirty="0" smtClean="0">
              <a:latin typeface="Arial Narrow" pitchFamily="34" charset="0"/>
            </a:rPr>
            <a:t>жидкостный</a:t>
          </a:r>
          <a:endParaRPr lang="ru-RU" sz="2800" dirty="0">
            <a:latin typeface="Arial Narrow" pitchFamily="34" charset="0"/>
          </a:endParaRPr>
        </a:p>
      </dgm:t>
    </dgm:pt>
    <dgm:pt modelId="{D9E08BFA-78CB-4183-9C1F-D7A2E7C094DE}" type="parTrans" cxnId="{BF5BCD8C-A0B3-4D9B-A206-AF4F916F4B30}">
      <dgm:prSet/>
      <dgm:spPr/>
      <dgm:t>
        <a:bodyPr/>
        <a:lstStyle/>
        <a:p>
          <a:endParaRPr lang="ru-RU"/>
        </a:p>
      </dgm:t>
    </dgm:pt>
    <dgm:pt modelId="{CBA1CBA9-92C3-470E-8F1C-7AC778A35291}" type="sibTrans" cxnId="{BF5BCD8C-A0B3-4D9B-A206-AF4F916F4B30}">
      <dgm:prSet/>
      <dgm:spPr/>
      <dgm:t>
        <a:bodyPr/>
        <a:lstStyle/>
        <a:p>
          <a:endParaRPr lang="ru-RU"/>
        </a:p>
      </dgm:t>
    </dgm:pt>
    <dgm:pt modelId="{41C98DCD-67E4-4DFC-BC82-F1FD7613CF8D}">
      <dgm:prSet phldrT="[Текст]" custT="1"/>
      <dgm:spPr/>
      <dgm:t>
        <a:bodyPr/>
        <a:lstStyle/>
        <a:p>
          <a:r>
            <a:rPr lang="ru-RU" sz="2800" dirty="0" err="1" smtClean="0">
              <a:latin typeface="Arial Narrow" pitchFamily="34" charset="0"/>
            </a:rPr>
            <a:t>безжидкостный</a:t>
          </a:r>
          <a:endParaRPr lang="ru-RU" sz="2800" dirty="0">
            <a:latin typeface="Arial Narrow" pitchFamily="34" charset="0"/>
          </a:endParaRPr>
        </a:p>
      </dgm:t>
    </dgm:pt>
    <dgm:pt modelId="{C5EC90D8-6E59-4955-88C4-C6A278E865E1}" type="parTrans" cxnId="{AC167FDA-4A43-4CE8-949D-89E29BA9162E}">
      <dgm:prSet/>
      <dgm:spPr/>
      <dgm:t>
        <a:bodyPr/>
        <a:lstStyle/>
        <a:p>
          <a:endParaRPr lang="ru-RU"/>
        </a:p>
      </dgm:t>
    </dgm:pt>
    <dgm:pt modelId="{49BEABF7-6D71-454A-9A87-4E2F1CF691E3}" type="sibTrans" cxnId="{AC167FDA-4A43-4CE8-949D-89E29BA9162E}">
      <dgm:prSet/>
      <dgm:spPr/>
      <dgm:t>
        <a:bodyPr/>
        <a:lstStyle/>
        <a:p>
          <a:endParaRPr lang="ru-RU"/>
        </a:p>
      </dgm:t>
    </dgm:pt>
    <dgm:pt modelId="{504102E3-1E14-43A1-99AB-E85063463EC6}" type="pres">
      <dgm:prSet presAssocID="{DE89081C-FEDD-4458-B635-DF4696BF31F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A938100-E880-43AB-873A-11E770823D97}" type="pres">
      <dgm:prSet presAssocID="{9FEF9815-AF2A-41CF-B579-9723BD4DCD99}" presName="root1" presStyleCnt="0"/>
      <dgm:spPr/>
    </dgm:pt>
    <dgm:pt modelId="{2D6EE59E-1C58-4559-A4EC-60C8706571C1}" type="pres">
      <dgm:prSet presAssocID="{9FEF9815-AF2A-41CF-B579-9723BD4DCD99}" presName="LevelOneTextNode" presStyleLbl="node0" presStyleIdx="0" presStyleCnt="1" custLinFactNeighborX="5056" custLinFactNeighborY="-6945">
        <dgm:presLayoutVars>
          <dgm:chPref val="3"/>
        </dgm:presLayoutVars>
      </dgm:prSet>
      <dgm:spPr/>
    </dgm:pt>
    <dgm:pt modelId="{C2E5C24C-E722-4827-A80E-BC3A369644B9}" type="pres">
      <dgm:prSet presAssocID="{9FEF9815-AF2A-41CF-B579-9723BD4DCD99}" presName="level2hierChild" presStyleCnt="0"/>
      <dgm:spPr/>
    </dgm:pt>
    <dgm:pt modelId="{179942AA-59DF-48E6-A236-3AECD3742992}" type="pres">
      <dgm:prSet presAssocID="{D9E08BFA-78CB-4183-9C1F-D7A2E7C094DE}" presName="conn2-1" presStyleLbl="parChTrans1D2" presStyleIdx="0" presStyleCnt="2"/>
      <dgm:spPr/>
    </dgm:pt>
    <dgm:pt modelId="{6C57AA92-26E5-4393-BABF-D681F5C6043F}" type="pres">
      <dgm:prSet presAssocID="{D9E08BFA-78CB-4183-9C1F-D7A2E7C094DE}" presName="connTx" presStyleLbl="parChTrans1D2" presStyleIdx="0" presStyleCnt="2"/>
      <dgm:spPr/>
    </dgm:pt>
    <dgm:pt modelId="{1BAE89F6-5BD8-44EA-A483-F3F2E297999F}" type="pres">
      <dgm:prSet presAssocID="{064E106A-E403-487A-B504-A8D43913EEF2}" presName="root2" presStyleCnt="0"/>
      <dgm:spPr/>
    </dgm:pt>
    <dgm:pt modelId="{03030D4B-4FC2-44FE-969C-980363A4A544}" type="pres">
      <dgm:prSet presAssocID="{064E106A-E403-487A-B504-A8D43913EEF2}" presName="LevelTwoTextNode" presStyleLbl="node2" presStyleIdx="0" presStyleCnt="2" custScaleX="128507">
        <dgm:presLayoutVars>
          <dgm:chPref val="3"/>
        </dgm:presLayoutVars>
      </dgm:prSet>
      <dgm:spPr/>
    </dgm:pt>
    <dgm:pt modelId="{D6982451-B9DC-41BA-AFF7-9E775622FA28}" type="pres">
      <dgm:prSet presAssocID="{064E106A-E403-487A-B504-A8D43913EEF2}" presName="level3hierChild" presStyleCnt="0"/>
      <dgm:spPr/>
    </dgm:pt>
    <dgm:pt modelId="{8C3CD054-A655-43FA-A2E9-1C8A8BC96D34}" type="pres">
      <dgm:prSet presAssocID="{C5EC90D8-6E59-4955-88C4-C6A278E865E1}" presName="conn2-1" presStyleLbl="parChTrans1D2" presStyleIdx="1" presStyleCnt="2"/>
      <dgm:spPr/>
    </dgm:pt>
    <dgm:pt modelId="{EE2977A4-27B5-4577-B4D5-5C63DD6271CC}" type="pres">
      <dgm:prSet presAssocID="{C5EC90D8-6E59-4955-88C4-C6A278E865E1}" presName="connTx" presStyleLbl="parChTrans1D2" presStyleIdx="1" presStyleCnt="2"/>
      <dgm:spPr/>
    </dgm:pt>
    <dgm:pt modelId="{207340BC-0237-4E17-B2F3-219C7DD9D463}" type="pres">
      <dgm:prSet presAssocID="{41C98DCD-67E4-4DFC-BC82-F1FD7613CF8D}" presName="root2" presStyleCnt="0"/>
      <dgm:spPr/>
    </dgm:pt>
    <dgm:pt modelId="{D45609CA-1B8B-4FA6-8AA4-8C75B4B6867E}" type="pres">
      <dgm:prSet presAssocID="{41C98DCD-67E4-4DFC-BC82-F1FD7613CF8D}" presName="LevelTwoTextNode" presStyleLbl="node2" presStyleIdx="1" presStyleCnt="2" custScaleX="128507">
        <dgm:presLayoutVars>
          <dgm:chPref val="3"/>
        </dgm:presLayoutVars>
      </dgm:prSet>
      <dgm:spPr/>
    </dgm:pt>
    <dgm:pt modelId="{9556F4F9-D210-459B-A114-E3299C58976D}" type="pres">
      <dgm:prSet presAssocID="{41C98DCD-67E4-4DFC-BC82-F1FD7613CF8D}" presName="level3hierChild" presStyleCnt="0"/>
      <dgm:spPr/>
    </dgm:pt>
  </dgm:ptLst>
  <dgm:cxnLst>
    <dgm:cxn modelId="{78DB63A0-D5F0-4927-BA0C-232CBB36EC57}" type="presOf" srcId="{41C98DCD-67E4-4DFC-BC82-F1FD7613CF8D}" destId="{D45609CA-1B8B-4FA6-8AA4-8C75B4B6867E}" srcOrd="0" destOrd="0" presId="urn:microsoft.com/office/officeart/2005/8/layout/hierarchy2"/>
    <dgm:cxn modelId="{4BC8B690-A9D1-4194-8D49-E88270DBAC30}" type="presOf" srcId="{C5EC90D8-6E59-4955-88C4-C6A278E865E1}" destId="{EE2977A4-27B5-4577-B4D5-5C63DD6271CC}" srcOrd="1" destOrd="0" presId="urn:microsoft.com/office/officeart/2005/8/layout/hierarchy2"/>
    <dgm:cxn modelId="{6C549D9C-29E1-42AA-B38F-EDA5016C2216}" srcId="{DE89081C-FEDD-4458-B635-DF4696BF31F0}" destId="{9FEF9815-AF2A-41CF-B579-9723BD4DCD99}" srcOrd="0" destOrd="0" parTransId="{02536320-0A19-44C6-B6B1-D484B95BE8DB}" sibTransId="{3BF16F74-D357-4227-99FE-4D73A3571F8F}"/>
    <dgm:cxn modelId="{BAA2D5F9-9262-42FC-BE29-342AFE076206}" type="presOf" srcId="{DE89081C-FEDD-4458-B635-DF4696BF31F0}" destId="{504102E3-1E14-43A1-99AB-E85063463EC6}" srcOrd="0" destOrd="0" presId="urn:microsoft.com/office/officeart/2005/8/layout/hierarchy2"/>
    <dgm:cxn modelId="{1FC0AC01-7986-472D-A3A8-9D484C983665}" type="presOf" srcId="{D9E08BFA-78CB-4183-9C1F-D7A2E7C094DE}" destId="{6C57AA92-26E5-4393-BABF-D681F5C6043F}" srcOrd="1" destOrd="0" presId="urn:microsoft.com/office/officeart/2005/8/layout/hierarchy2"/>
    <dgm:cxn modelId="{8377AB3F-E1C7-4232-BDDB-53BA2AEC4810}" type="presOf" srcId="{064E106A-E403-487A-B504-A8D43913EEF2}" destId="{03030D4B-4FC2-44FE-969C-980363A4A544}" srcOrd="0" destOrd="0" presId="urn:microsoft.com/office/officeart/2005/8/layout/hierarchy2"/>
    <dgm:cxn modelId="{AC167FDA-4A43-4CE8-949D-89E29BA9162E}" srcId="{9FEF9815-AF2A-41CF-B579-9723BD4DCD99}" destId="{41C98DCD-67E4-4DFC-BC82-F1FD7613CF8D}" srcOrd="1" destOrd="0" parTransId="{C5EC90D8-6E59-4955-88C4-C6A278E865E1}" sibTransId="{49BEABF7-6D71-454A-9A87-4E2F1CF691E3}"/>
    <dgm:cxn modelId="{BF0FE056-BBC7-479C-BC43-1D2485CB251B}" type="presOf" srcId="{C5EC90D8-6E59-4955-88C4-C6A278E865E1}" destId="{8C3CD054-A655-43FA-A2E9-1C8A8BC96D34}" srcOrd="0" destOrd="0" presId="urn:microsoft.com/office/officeart/2005/8/layout/hierarchy2"/>
    <dgm:cxn modelId="{8C639E38-C912-495B-8F84-2726330C3315}" type="presOf" srcId="{9FEF9815-AF2A-41CF-B579-9723BD4DCD99}" destId="{2D6EE59E-1C58-4559-A4EC-60C8706571C1}" srcOrd="0" destOrd="0" presId="urn:microsoft.com/office/officeart/2005/8/layout/hierarchy2"/>
    <dgm:cxn modelId="{BF5BCD8C-A0B3-4D9B-A206-AF4F916F4B30}" srcId="{9FEF9815-AF2A-41CF-B579-9723BD4DCD99}" destId="{064E106A-E403-487A-B504-A8D43913EEF2}" srcOrd="0" destOrd="0" parTransId="{D9E08BFA-78CB-4183-9C1F-D7A2E7C094DE}" sibTransId="{CBA1CBA9-92C3-470E-8F1C-7AC778A35291}"/>
    <dgm:cxn modelId="{389A3A97-96FE-4B2D-A97B-A5470F6CF027}" type="presOf" srcId="{D9E08BFA-78CB-4183-9C1F-D7A2E7C094DE}" destId="{179942AA-59DF-48E6-A236-3AECD3742992}" srcOrd="0" destOrd="0" presId="urn:microsoft.com/office/officeart/2005/8/layout/hierarchy2"/>
    <dgm:cxn modelId="{B6B8B79D-2F8D-4803-A1B0-23F17C5C1905}" type="presParOf" srcId="{504102E3-1E14-43A1-99AB-E85063463EC6}" destId="{2A938100-E880-43AB-873A-11E770823D97}" srcOrd="0" destOrd="0" presId="urn:microsoft.com/office/officeart/2005/8/layout/hierarchy2"/>
    <dgm:cxn modelId="{92F1BB79-EA6F-44B9-B5CB-784102D9AC83}" type="presParOf" srcId="{2A938100-E880-43AB-873A-11E770823D97}" destId="{2D6EE59E-1C58-4559-A4EC-60C8706571C1}" srcOrd="0" destOrd="0" presId="urn:microsoft.com/office/officeart/2005/8/layout/hierarchy2"/>
    <dgm:cxn modelId="{B0A9E86E-AC5B-49DA-A8CE-05045709BAC0}" type="presParOf" srcId="{2A938100-E880-43AB-873A-11E770823D97}" destId="{C2E5C24C-E722-4827-A80E-BC3A369644B9}" srcOrd="1" destOrd="0" presId="urn:microsoft.com/office/officeart/2005/8/layout/hierarchy2"/>
    <dgm:cxn modelId="{3971ADC8-E1A5-4705-BB02-645134161DDB}" type="presParOf" srcId="{C2E5C24C-E722-4827-A80E-BC3A369644B9}" destId="{179942AA-59DF-48E6-A236-3AECD3742992}" srcOrd="0" destOrd="0" presId="urn:microsoft.com/office/officeart/2005/8/layout/hierarchy2"/>
    <dgm:cxn modelId="{16EEDCF3-19A2-4E39-98FA-907BB95EE737}" type="presParOf" srcId="{179942AA-59DF-48E6-A236-3AECD3742992}" destId="{6C57AA92-26E5-4393-BABF-D681F5C6043F}" srcOrd="0" destOrd="0" presId="urn:microsoft.com/office/officeart/2005/8/layout/hierarchy2"/>
    <dgm:cxn modelId="{FFE8CABE-3896-4E84-A932-B846DBB3A9EA}" type="presParOf" srcId="{C2E5C24C-E722-4827-A80E-BC3A369644B9}" destId="{1BAE89F6-5BD8-44EA-A483-F3F2E297999F}" srcOrd="1" destOrd="0" presId="urn:microsoft.com/office/officeart/2005/8/layout/hierarchy2"/>
    <dgm:cxn modelId="{A73E2C6F-FBF7-48BF-B4B6-38B2F6445ED1}" type="presParOf" srcId="{1BAE89F6-5BD8-44EA-A483-F3F2E297999F}" destId="{03030D4B-4FC2-44FE-969C-980363A4A544}" srcOrd="0" destOrd="0" presId="urn:microsoft.com/office/officeart/2005/8/layout/hierarchy2"/>
    <dgm:cxn modelId="{146F5832-6417-4A90-B700-B87697FFB3C9}" type="presParOf" srcId="{1BAE89F6-5BD8-44EA-A483-F3F2E297999F}" destId="{D6982451-B9DC-41BA-AFF7-9E775622FA28}" srcOrd="1" destOrd="0" presId="urn:microsoft.com/office/officeart/2005/8/layout/hierarchy2"/>
    <dgm:cxn modelId="{2ABC9C43-D927-472C-96FB-03ABDAEE351F}" type="presParOf" srcId="{C2E5C24C-E722-4827-A80E-BC3A369644B9}" destId="{8C3CD054-A655-43FA-A2E9-1C8A8BC96D34}" srcOrd="2" destOrd="0" presId="urn:microsoft.com/office/officeart/2005/8/layout/hierarchy2"/>
    <dgm:cxn modelId="{ECAE15EA-711D-4B4E-8432-2222B826DA39}" type="presParOf" srcId="{8C3CD054-A655-43FA-A2E9-1C8A8BC96D34}" destId="{EE2977A4-27B5-4577-B4D5-5C63DD6271CC}" srcOrd="0" destOrd="0" presId="urn:microsoft.com/office/officeart/2005/8/layout/hierarchy2"/>
    <dgm:cxn modelId="{DED485FE-074A-43DC-8410-71DAF7CF93D6}" type="presParOf" srcId="{C2E5C24C-E722-4827-A80E-BC3A369644B9}" destId="{207340BC-0237-4E17-B2F3-219C7DD9D463}" srcOrd="3" destOrd="0" presId="urn:microsoft.com/office/officeart/2005/8/layout/hierarchy2"/>
    <dgm:cxn modelId="{CE92F56F-4BF3-4F64-963F-F64B2A17E52F}" type="presParOf" srcId="{207340BC-0237-4E17-B2F3-219C7DD9D463}" destId="{D45609CA-1B8B-4FA6-8AA4-8C75B4B6867E}" srcOrd="0" destOrd="0" presId="urn:microsoft.com/office/officeart/2005/8/layout/hierarchy2"/>
    <dgm:cxn modelId="{8A7BA589-82D8-4D63-BC03-1493DF42A99D}" type="presParOf" srcId="{207340BC-0237-4E17-B2F3-219C7DD9D463}" destId="{9556F4F9-D210-459B-A114-E3299C58976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6EE59E-1C58-4559-A4EC-60C8706571C1}">
      <dsp:nvSpPr>
        <dsp:cNvPr id="0" name=""/>
        <dsp:cNvSpPr/>
      </dsp:nvSpPr>
      <dsp:spPr>
        <a:xfrm>
          <a:off x="1281187" y="454341"/>
          <a:ext cx="1791454" cy="89572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 Narrow" pitchFamily="34" charset="0"/>
            </a:rPr>
            <a:t>Барометр</a:t>
          </a:r>
          <a:endParaRPr lang="ru-RU" sz="3200" kern="1200" dirty="0">
            <a:latin typeface="Arial Narrow" pitchFamily="34" charset="0"/>
          </a:endParaRPr>
        </a:p>
      </dsp:txBody>
      <dsp:txXfrm>
        <a:off x="1281187" y="454341"/>
        <a:ext cx="1791454" cy="895727"/>
      </dsp:txXfrm>
    </dsp:sp>
    <dsp:sp modelId="{179942AA-59DF-48E6-A236-3AECD3742992}">
      <dsp:nvSpPr>
        <dsp:cNvPr id="0" name=""/>
        <dsp:cNvSpPr/>
      </dsp:nvSpPr>
      <dsp:spPr>
        <a:xfrm rot="19447145">
          <a:off x="2999334" y="633992"/>
          <a:ext cx="772620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772620" y="4179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47145">
        <a:off x="3366329" y="656471"/>
        <a:ext cx="38631" cy="38631"/>
      </dsp:txXfrm>
    </dsp:sp>
    <dsp:sp modelId="{03030D4B-4FC2-44FE-969C-980363A4A544}">
      <dsp:nvSpPr>
        <dsp:cNvPr id="0" name=""/>
        <dsp:cNvSpPr/>
      </dsp:nvSpPr>
      <dsp:spPr>
        <a:xfrm>
          <a:off x="3698647" y="1506"/>
          <a:ext cx="2302144" cy="89572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 Narrow" pitchFamily="34" charset="0"/>
            </a:rPr>
            <a:t>жидкостный</a:t>
          </a:r>
          <a:endParaRPr lang="ru-RU" sz="2800" kern="1200" dirty="0">
            <a:latin typeface="Arial Narrow" pitchFamily="34" charset="0"/>
          </a:endParaRPr>
        </a:p>
      </dsp:txBody>
      <dsp:txXfrm>
        <a:off x="3698647" y="1506"/>
        <a:ext cx="2302144" cy="895727"/>
      </dsp:txXfrm>
    </dsp:sp>
    <dsp:sp modelId="{8C3CD054-A655-43FA-A2E9-1C8A8BC96D34}">
      <dsp:nvSpPr>
        <dsp:cNvPr id="0" name=""/>
        <dsp:cNvSpPr/>
      </dsp:nvSpPr>
      <dsp:spPr>
        <a:xfrm rot="2560783">
          <a:off x="2959880" y="1149035"/>
          <a:ext cx="851529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851529" y="4179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560783">
        <a:off x="3364356" y="1169542"/>
        <a:ext cx="42576" cy="42576"/>
      </dsp:txXfrm>
    </dsp:sp>
    <dsp:sp modelId="{D45609CA-1B8B-4FA6-8AA4-8C75B4B6867E}">
      <dsp:nvSpPr>
        <dsp:cNvPr id="0" name=""/>
        <dsp:cNvSpPr/>
      </dsp:nvSpPr>
      <dsp:spPr>
        <a:xfrm>
          <a:off x="3698647" y="1031592"/>
          <a:ext cx="2302144" cy="89572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>
              <a:latin typeface="Arial Narrow" pitchFamily="34" charset="0"/>
            </a:rPr>
            <a:t>безжидкостный</a:t>
          </a:r>
          <a:endParaRPr lang="ru-RU" sz="2800" kern="1200" dirty="0">
            <a:latin typeface="Arial Narrow" pitchFamily="34" charset="0"/>
          </a:endParaRPr>
        </a:p>
      </dsp:txBody>
      <dsp:txXfrm>
        <a:off x="3698647" y="1031592"/>
        <a:ext cx="2302144" cy="895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CA5E1-C49E-4175-8D3F-B986DCE3EA13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44577-45E4-4908-B322-E7F28D774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blipFill>
                  <a:blip r:embed="rId2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Изменение атмосферного давления с высотой</a:t>
            </a:r>
            <a:endParaRPr lang="ru-RU" sz="3200" b="1" spc="50" dirty="0">
              <a:ln w="11430"/>
              <a:blipFill>
                <a:blip r:embed="rId2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3143248"/>
            <a:ext cx="6786610" cy="278608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…в природе можно наблюдать весь спектр давлений – от предельно малых (вакуум) до сверхбольших (внутри звезд). В лабораторных условиях удается воспроизвести как крайне низкие давления порядка 10</a:t>
            </a:r>
            <a:r>
              <a:rPr lang="ru-RU" sz="2400" baseline="30000" dirty="0" smtClean="0">
                <a:solidFill>
                  <a:schemeClr val="tx1"/>
                </a:solidFill>
                <a:latin typeface="Arial Narrow" pitchFamily="34" charset="0"/>
              </a:rPr>
              <a:t>-10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 - 10</a:t>
            </a:r>
            <a:r>
              <a:rPr lang="ru-RU" sz="2400" baseline="30000" dirty="0" smtClean="0">
                <a:solidFill>
                  <a:schemeClr val="tx1"/>
                </a:solidFill>
                <a:latin typeface="Arial Narrow" pitchFamily="34" charset="0"/>
              </a:rPr>
              <a:t>-12 </a:t>
            </a:r>
            <a:r>
              <a:rPr lang="ru-RU" sz="2400" dirty="0" err="1" smtClean="0">
                <a:solidFill>
                  <a:schemeClr val="tx1"/>
                </a:solidFill>
                <a:latin typeface="Arial Narrow" pitchFamily="34" charset="0"/>
              </a:rPr>
              <a:t>атм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, получаемые с помощью вакуумных насосов, так и давления свыше 10</a:t>
            </a:r>
            <a:r>
              <a:rPr lang="ru-RU" sz="2400" baseline="30000" dirty="0" smtClean="0">
                <a:solidFill>
                  <a:schemeClr val="tx1"/>
                </a:solidFill>
                <a:latin typeface="Arial Narrow" pitchFamily="34" charset="0"/>
              </a:rPr>
              <a:t>9 </a:t>
            </a:r>
            <a:r>
              <a:rPr lang="ru-RU" sz="2400" dirty="0" err="1" smtClean="0">
                <a:solidFill>
                  <a:schemeClr val="tx1"/>
                </a:solidFill>
                <a:latin typeface="Arial Narrow" pitchFamily="34" charset="0"/>
              </a:rPr>
              <a:t>атм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, используемые для получения искусственных алмазов </a:t>
            </a:r>
            <a:endParaRPr lang="ru-RU" sz="24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8207056" imgH="604847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428604"/>
            <a:ext cx="77724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11430"/>
                <a:blipFill>
                  <a:blip r:embed="rId2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Барометр 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(греч. </a:t>
            </a:r>
            <a:r>
              <a:rPr lang="ru-RU" sz="2400" dirty="0" err="1" smtClean="0">
                <a:latin typeface="Arial Narrow" pitchFamily="34" charset="0"/>
                <a:ea typeface="+mj-ea"/>
                <a:cs typeface="+mj-cs"/>
              </a:rPr>
              <a:t>барос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– тяжесть, </a:t>
            </a:r>
            <a:r>
              <a:rPr lang="ru-RU" sz="2400" dirty="0" err="1" smtClean="0">
                <a:latin typeface="Arial Narrow" pitchFamily="34" charset="0"/>
                <a:ea typeface="+mj-ea"/>
                <a:cs typeface="+mj-cs"/>
              </a:rPr>
              <a:t>метрео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- измеряю) – прибор для измерения атмосферного давления</a:t>
            </a:r>
            <a:endParaRPr kumimoji="0" lang="ru-RU" sz="2400" i="0" u="none" strike="noStrike" kern="1200" normalizeH="0" baseline="0" noProof="0" dirty="0"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14282" y="1571612"/>
          <a:ext cx="7191404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:\Documents and Settings\111\Рабочий стол\8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3500438"/>
            <a:ext cx="1952625" cy="280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643174" y="3643314"/>
            <a:ext cx="3714776" cy="2714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uLnTx/>
                <a:uFillTx/>
                <a:latin typeface="Arial Narrow" pitchFamily="34" charset="0"/>
                <a:ea typeface="+mj-ea"/>
                <a:cs typeface="+mj-cs"/>
              </a:rPr>
              <a:t>Ртутный барометр изобретен итальянским 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ученым </a:t>
            </a:r>
            <a:r>
              <a:rPr lang="ru-RU" sz="2400" dirty="0" err="1" smtClean="0">
                <a:latin typeface="Arial Narrow" pitchFamily="34" charset="0"/>
                <a:ea typeface="+mj-ea"/>
                <a:cs typeface="+mj-cs"/>
              </a:rPr>
              <a:t>Эванджелиста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Торричелли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в 1644 году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dirty="0" smtClean="0">
              <a:latin typeface="Arial Narrow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uLnTx/>
                <a:uFillTx/>
                <a:latin typeface="Arial Narrow" pitchFamily="34" charset="0"/>
                <a:ea typeface="+mj-ea"/>
                <a:cs typeface="+mj-cs"/>
              </a:rPr>
              <a:t>Ртутные барометры – наиболее точные, используются на метеостанциях</a:t>
            </a:r>
            <a:endParaRPr kumimoji="0" lang="ru-RU" sz="2400" i="0" u="none" strike="noStrike" kern="1200" normalizeH="0" baseline="0" noProof="0" dirty="0"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" name="Picture 2" descr="H:\Новая папка\барометр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1500174"/>
            <a:ext cx="1868612" cy="2000264"/>
          </a:xfrm>
          <a:prstGeom prst="rect">
            <a:avLst/>
          </a:prstGeom>
          <a:noFill/>
        </p:spPr>
      </p:pic>
      <p:pic>
        <p:nvPicPr>
          <p:cNvPr id="2051" name="Picture 3" descr="H:\Новая папка\p-04!-1.gif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857628"/>
            <a:ext cx="2197989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596" y="428604"/>
            <a:ext cx="821537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11430"/>
                <a:blipFill>
                  <a:blip r:embed="rId2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Анероид 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(греч. анероид – безводный) – </a:t>
            </a:r>
            <a:r>
              <a:rPr lang="ru-RU" sz="2400" dirty="0" err="1" smtClean="0">
                <a:latin typeface="Arial Narrow" pitchFamily="34" charset="0"/>
                <a:ea typeface="+mj-ea"/>
                <a:cs typeface="+mj-cs"/>
              </a:rPr>
              <a:t>безжидкостный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барометр</a:t>
            </a:r>
            <a:endParaRPr kumimoji="0" lang="ru-RU" sz="2400" i="0" u="none" strike="noStrike" kern="1200" normalizeH="0" baseline="0" noProof="0" dirty="0"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3075" name="Picture 3" descr="H:\Новая папка\рисунок барометр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1142984"/>
            <a:ext cx="7144658" cy="53577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4098" name="ShockwaveFlash1" r:id="rId2" imgW="8136076" imgH="604826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Новая папка\04-27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9" t="7143" r="53923" b="14285"/>
          <a:stretch>
            <a:fillRect/>
          </a:stretch>
        </p:blipFill>
        <p:spPr bwMode="auto">
          <a:xfrm>
            <a:off x="714348" y="571480"/>
            <a:ext cx="1143008" cy="1500198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86512" y="2714620"/>
            <a:ext cx="2286016" cy="3643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noProof="0" dirty="0" smtClean="0">
                <a:latin typeface="Arial Narrow" pitchFamily="34" charset="0"/>
                <a:ea typeface="+mj-ea"/>
                <a:cs typeface="+mj-cs"/>
              </a:rPr>
              <a:t>На небольших высотах каждые 12 м подъема уменьшают атмосферное давление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noProof="0" dirty="0" smtClean="0">
                <a:latin typeface="Arial Narrow" pitchFamily="34" charset="0"/>
                <a:ea typeface="+mj-ea"/>
                <a:cs typeface="+mj-cs"/>
              </a:rPr>
              <a:t>на 1 мм </a:t>
            </a:r>
            <a:r>
              <a:rPr lang="ru-RU" sz="2400" noProof="0" dirty="0" err="1" smtClean="0">
                <a:latin typeface="Arial Narrow" pitchFamily="34" charset="0"/>
                <a:ea typeface="+mj-ea"/>
                <a:cs typeface="+mj-cs"/>
              </a:rPr>
              <a:t>рт.ст</a:t>
            </a:r>
            <a:r>
              <a:rPr lang="ru-RU" sz="2400" noProof="0" dirty="0" smtClean="0">
                <a:latin typeface="Arial Narrow" pitchFamily="34" charset="0"/>
                <a:ea typeface="+mj-ea"/>
                <a:cs typeface="+mj-cs"/>
              </a:rPr>
              <a:t>.</a:t>
            </a:r>
            <a:endParaRPr kumimoji="0" lang="ru-RU" sz="2400" i="0" u="none" strike="noStrike" kern="1200" normalizeH="0" baseline="0" noProof="0" dirty="0"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5124" name="Picture 4" descr="H:\Новая папка\p0073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15" t="67867" b="7782"/>
          <a:stretch>
            <a:fillRect/>
          </a:stretch>
        </p:blipFill>
        <p:spPr bwMode="auto">
          <a:xfrm>
            <a:off x="2143108" y="500042"/>
            <a:ext cx="5310047" cy="1976787"/>
          </a:xfrm>
          <a:prstGeom prst="rect">
            <a:avLst/>
          </a:prstGeom>
          <a:noFill/>
        </p:spPr>
      </p:pic>
      <p:pic>
        <p:nvPicPr>
          <p:cNvPr id="5122" name="Picture 2" descr="H:\Новая папка\04-27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883" t="7143" r="3570" b="14285"/>
          <a:stretch>
            <a:fillRect/>
          </a:stretch>
        </p:blipFill>
        <p:spPr bwMode="auto">
          <a:xfrm>
            <a:off x="7358082" y="357166"/>
            <a:ext cx="1210419" cy="1500198"/>
          </a:xfrm>
          <a:prstGeom prst="rect">
            <a:avLst/>
          </a:prstGeom>
          <a:noFill/>
        </p:spPr>
      </p:pic>
    </p:spTree>
    <p:controls>
      <p:control spid="5125" name="ShockwaveFlash1" r:id="rId2" imgW="5111520" imgH="37450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500042"/>
            <a:ext cx="827246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11430"/>
                <a:blipFill>
                  <a:blip r:embed="rId2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Альтиметр 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– прибор для измерения высоты над уровнем моря.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С высотой атмосферное давление снижается, прибор фиксирует это изменение</a:t>
            </a:r>
            <a:endParaRPr kumimoji="0" lang="ru-RU" sz="2400" i="0" u="none" strike="noStrike" kern="1200" normalizeH="0" baseline="0" noProof="0" dirty="0"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146" name="Picture 2" descr="F:\AJ32CANXRFL6CA0KQF0QCA2QPXZDCAFLY19YCAJ3DYXICA8O83S3CANK0ZZ7CA2DSMTSCAQ6LOKNCAHU7OEHCA4NK5VSCADT8C19CAQ013HPCAJDLLFUCAUYZBM7CA0YE55TCATSJ8V2CARSN1CZCA6U3L3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71612"/>
            <a:ext cx="1428750" cy="1409700"/>
          </a:xfrm>
          <a:prstGeom prst="rect">
            <a:avLst/>
          </a:prstGeom>
          <a:noFill/>
        </p:spPr>
      </p:pic>
      <p:pic>
        <p:nvPicPr>
          <p:cNvPr id="6147" name="Picture 3" descr="F:\JWQOCALV46BKCALF94GGCA4S73SSCAHBUUK4CAOC41L6CAG9F7JFCA4RYIFICAVO6MJRCAD8TBUPCA2KMT8PCA6JLN6OCA8B5GEDCAGA7AX6CAVZKH1YCAGGEPXYCAJ7FG6MCA5YC0FMCAS5JY21CA2VEPG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428736"/>
            <a:ext cx="1319215" cy="1959230"/>
          </a:xfrm>
          <a:prstGeom prst="rect">
            <a:avLst/>
          </a:prstGeom>
          <a:noFill/>
        </p:spPr>
      </p:pic>
      <p:pic>
        <p:nvPicPr>
          <p:cNvPr id="8" name="Содержимое 6" descr="{8C72246F-C88A-4CC5-AA3F-39AEC9515A2D}.jpg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00628" y="2000240"/>
            <a:ext cx="3611465" cy="3786214"/>
          </a:xfrm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500034" y="3214686"/>
            <a:ext cx="4572000" cy="321471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На экваторе поверхность быстро нагревается, воздух над ней становится легким и поднимается вверх, поэтому давление здесь всегда низкое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На полюсах всегда высокое – холодный воздух тяжелый и опускается вниз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700"/>
                            </p:stCondLst>
                            <p:childTnLst>
                              <p:par>
                                <p:cTn id="1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3LWDCAC2JNORCAUQKBOECASYV02XCAM2X96HCA3P77ACCAEYSXPZCAPN9TK0CA0ED0C2CAGRAZSFCAVMN870CAVEMY4ICAZQ1PLGCAKP1HJTCAEMQBCLCA2B3UONCARKN3F5CA6NHA7PCATO6VFFCAKMAZ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3603509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F:\M0EECATNNZUSCANPVICQCA8981OWCALGWC84CAOICHVECAIMD117CAJSETFWCAFJTDT9CA8HE4KVCA4PJE00CABNZZ5WCA18MMQTCAXS8TV6CA8ZQ8PTCAA9XJBZCAUJ90MHCASA39ELCAKFCIIFCAA6F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0"/>
            <a:ext cx="3857652" cy="2812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7"/>
          <p:cNvSpPr txBox="1">
            <a:spLocks/>
          </p:cNvSpPr>
          <p:nvPr/>
        </p:nvSpPr>
        <p:spPr>
          <a:xfrm>
            <a:off x="4286248" y="857232"/>
            <a:ext cx="4429124" cy="2143140"/>
          </a:xfrm>
          <a:prstGeom prst="rect">
            <a:avLst/>
          </a:prstGeom>
        </p:spPr>
        <p:txBody>
          <a:bodyPr/>
          <a:lstStyle/>
          <a:p>
            <a:pPr marR="0" lvl="0" indent="365125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В 1638 году не </a:t>
            </a:r>
            <a:r>
              <a:rPr lang="ru-RU" sz="2400" dirty="0" smtClean="0">
                <a:latin typeface="Arial Narrow" pitchFamily="34" charset="0"/>
              </a:rPr>
              <a:t>удалась затея герцога Тосканского украсить сады Флоренции фонтанами – вода не поднималась выше 10,3 метров. Каковы же причины?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200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Изменение атмосферного давления с высотой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Изменение атмосферного давления с высотой</dc:title>
  <dc:creator>Шевчук</dc:creator>
  <cp:lastModifiedBy>Шевчук</cp:lastModifiedBy>
  <cp:revision>11</cp:revision>
  <dcterms:created xsi:type="dcterms:W3CDTF">2012-03-03T16:24:03Z</dcterms:created>
  <dcterms:modified xsi:type="dcterms:W3CDTF">2012-03-03T18:05:23Z</dcterms:modified>
</cp:coreProperties>
</file>